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56" r:id="rId3"/>
    <p:sldId id="274" r:id="rId4"/>
    <p:sldId id="273" r:id="rId5"/>
    <p:sldId id="277" r:id="rId6"/>
    <p:sldId id="269" r:id="rId7"/>
    <p:sldId id="271" r:id="rId8"/>
    <p:sldId id="272" r:id="rId9"/>
    <p:sldId id="266" r:id="rId10"/>
    <p:sldId id="275" r:id="rId11"/>
    <p:sldId id="276" r:id="rId12"/>
    <p:sldId id="268" r:id="rId13"/>
    <p:sldId id="263" r:id="rId14"/>
    <p:sldId id="259" r:id="rId15"/>
    <p:sldId id="280" r:id="rId16"/>
    <p:sldId id="281" r:id="rId17"/>
    <p:sldId id="282" r:id="rId18"/>
    <p:sldId id="283" r:id="rId19"/>
    <p:sldId id="284" r:id="rId20"/>
    <p:sldId id="285" r:id="rId21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3110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0EAA-7EA8-43EB-9697-B49495471681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9A098-1714-49CD-9184-62BB8DA6C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72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737"/>
            <a:ext cx="7772400" cy="1470025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6000" b="1" cap="none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84512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111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 flipH="1" flipV="1">
            <a:off x="0" y="4221088"/>
            <a:ext cx="9144000" cy="26369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2372" y="1268760"/>
            <a:ext cx="8280000" cy="532859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274638"/>
            <a:ext cx="8280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372" y="1268760"/>
            <a:ext cx="8280000" cy="53285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lIns="108000" tIns="72000" rIns="108000" bIns="7200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CCD0-51E2-40C9-84E2-746EFBD76791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090876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–технология-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латинского«</a:t>
            </a:r>
            <a:r>
              <a:rPr lang="ru-RU" sz="2800" b="1" i="1" dirty="0" err="1" smtClean="0"/>
              <a:t>casus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 проблема требующая решения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85860"/>
            <a:ext cx="8572560" cy="5000660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Сущностью предоставленной технологии является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проблемной ситуации (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текст, фото, иллюстрация).</a:t>
            </a: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кейсе моделируется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проблемная ситуация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максимально приближена к реальной жизни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требует решения.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Кейс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предлагает дошкольникам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проблему в открытом виде,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 предстоит вычленить ее из той информации, которая содержится в описании кейса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и в жизни в решении кейса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единственного правильного ответа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Есть лишь различные мнения, варианты развития событий, альтернативные решения, которые так или иначе обоснованы, подкреплены исследованиями, оценены экспертами.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Кейс дает возможность приблизиться к практике ,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встать на позицию человека, реально принимающего решения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учиться на ошибках других.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3919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80000" cy="85010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Встречаемся с интересными людьми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узнаем много интересного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5720" y="4714884"/>
            <a:ext cx="4040188" cy="177281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Бекетова Екатерина Сергеевна</a:t>
            </a:r>
          </a:p>
          <a:p>
            <a:pPr algn="ctr">
              <a:lnSpc>
                <a:spcPct val="120000"/>
              </a:lnSpc>
            </a:pPr>
            <a:r>
              <a:rPr lang="ru-RU" sz="7200" b="0" dirty="0" smtClean="0">
                <a:latin typeface="Times New Roman" pitchFamily="18" charset="0"/>
                <a:cs typeface="Times New Roman" pitchFamily="18" charset="0"/>
              </a:rPr>
              <a:t>оператор насосных и </a:t>
            </a:r>
            <a:r>
              <a:rPr lang="ru-RU" sz="7200" b="0" dirty="0" err="1" smtClean="0">
                <a:latin typeface="Times New Roman" pitchFamily="18" charset="0"/>
                <a:cs typeface="Times New Roman" pitchFamily="18" charset="0"/>
              </a:rPr>
              <a:t>хлораторных</a:t>
            </a:r>
            <a:r>
              <a:rPr lang="ru-RU" sz="7200" b="0" dirty="0" smtClean="0">
                <a:latin typeface="Times New Roman" pitchFamily="18" charset="0"/>
                <a:cs typeface="Times New Roman" pitchFamily="18" charset="0"/>
              </a:rPr>
              <a:t> установок </a:t>
            </a:r>
          </a:p>
          <a:p>
            <a:pPr algn="ctr">
              <a:lnSpc>
                <a:spcPct val="120000"/>
              </a:lnSpc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рассказала о том  что вода на станцию водоснабжения ГО Карпинск поступает из пяти Артезианских скважин глубина которых около 40 метров, обеззараживается с помощью добавления жидкого хлора.  Качество воды проверяют в специальной лаборатории несколько раз в день. Вода в Карпинске жесткая. Жесткость определяется количеством солей и минералов.  При кипячении соли  остаются на дне чайника в виде осадка. И вода становится мягче.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9124" y="4643446"/>
            <a:ext cx="4500562" cy="1857364"/>
          </a:xfrm>
        </p:spPr>
        <p:txBody>
          <a:bodyPr>
            <a:noAutofit/>
          </a:bodyPr>
          <a:lstStyle/>
          <a:p>
            <a:pPr algn="ctr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Филимоненко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Ольга Петровна</a:t>
            </a:r>
          </a:p>
          <a:p>
            <a:pPr algn="ctr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медицинская сестра детского сада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рассказала о болезнях  которые возникают в организме человека из за употребления некачественной  и хлорированной воды. Это аллергии, отравления, нервные расстройства и др.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Кипячение водопроводной воды убивает бактерии, уменьшает содержание хлора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E:\проект вода\фото ВОДА\CIMG089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30047" t="13455" r="34603"/>
          <a:stretch>
            <a:fillRect/>
          </a:stretch>
        </p:blipFill>
        <p:spPr bwMode="auto">
          <a:xfrm>
            <a:off x="5572132" y="1142984"/>
            <a:ext cx="2297192" cy="3170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D:\DCIM\100CASIO\CIMG19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776" t="5367"/>
          <a:stretch>
            <a:fillRect/>
          </a:stretch>
        </p:blipFill>
        <p:spPr bwMode="auto">
          <a:xfrm>
            <a:off x="357158" y="1428736"/>
            <a:ext cx="4163853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643866" cy="42862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Проверяем качество водопроводной воды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Картинки по запросу водоочистные сооружения в карпин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водоочистные сооружения в карпин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312" y="13430320"/>
            <a:ext cx="17721974" cy="25435010"/>
          </a:xfrm>
          <a:prstGeom prst="rect">
            <a:avLst/>
          </a:prstGeom>
          <a:noFill/>
        </p:spPr>
      </p:pic>
      <p:pic>
        <p:nvPicPr>
          <p:cNvPr id="1034" name="Picture 10" descr="C:\Users\Дом\Desktop\building-48626_64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6533"/>
          <a:stretch>
            <a:fillRect/>
          </a:stretch>
        </p:blipFill>
        <p:spPr bwMode="auto">
          <a:xfrm>
            <a:off x="7538796" y="1857364"/>
            <a:ext cx="1390922" cy="1689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30928">
            <a:off x="1418716" y="2588988"/>
            <a:ext cx="2142306" cy="566033"/>
          </a:xfrm>
          <a:prstGeom prst="rect">
            <a:avLst/>
          </a:prstGeom>
          <a:noFill/>
        </p:spPr>
      </p:pic>
      <p:pic>
        <p:nvPicPr>
          <p:cNvPr id="1038" name="Picture 14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444091">
            <a:off x="5521864" y="1995574"/>
            <a:ext cx="2063307" cy="90605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 rot="20202432">
            <a:off x="1535014" y="2037177"/>
            <a:ext cx="148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хлорированная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404129">
            <a:off x="5918743" y="1543630"/>
            <a:ext cx="1046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Ржавчина,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бактерии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4282" y="5857892"/>
            <a:ext cx="2019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Запах отсутствует,</a:t>
            </a:r>
          </a:p>
          <a:p>
            <a:pPr marL="342900" indent="-34290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 прозрачный,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5984" y="5903893"/>
            <a:ext cx="1780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Через три дня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цвет не изменился,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запах отсутствует.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71934" y="5903893"/>
            <a:ext cx="21684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На кружке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высыхания  воды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остался след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2264" y="5786454"/>
            <a:ext cx="23670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4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кипячения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чайнике остался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 налет, в воде осадок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9" descr="C:\Users\Дом\Desktop\applicatciya_dom_2103_02.png"/>
          <p:cNvPicPr>
            <a:picLocks noChangeAspect="1" noChangeArrowheads="1"/>
          </p:cNvPicPr>
          <p:nvPr/>
        </p:nvPicPr>
        <p:blipFill>
          <a:blip r:embed="rId6" cstate="print"/>
          <a:srcRect l="3938" t="11996" r="30366" b="13819"/>
          <a:stretch>
            <a:fillRect/>
          </a:stretch>
        </p:blipFill>
        <p:spPr bwMode="auto">
          <a:xfrm>
            <a:off x="428596" y="1719416"/>
            <a:ext cx="1143008" cy="185246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D:\DCIM\100CASIO\CIMG1969.JPG"/>
          <p:cNvPicPr>
            <a:picLocks noChangeAspect="1" noChangeArrowheads="1"/>
          </p:cNvPicPr>
          <p:nvPr/>
        </p:nvPicPr>
        <p:blipFill>
          <a:blip r:embed="rId7" cstate="print"/>
          <a:srcRect b="15625"/>
          <a:stretch>
            <a:fillRect/>
          </a:stretch>
        </p:blipFill>
        <p:spPr bwMode="auto">
          <a:xfrm>
            <a:off x="500034" y="3929066"/>
            <a:ext cx="1097144" cy="1642144"/>
          </a:xfrm>
          <a:prstGeom prst="rect">
            <a:avLst/>
          </a:prstGeom>
          <a:ln w="38100" cap="sq">
            <a:solidFill>
              <a:srgbClr val="0033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3" descr="C:\Users\Дом\Desktop\2015-02-18_1413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 r="33491" b="4740"/>
          <a:stretch>
            <a:fillRect/>
          </a:stretch>
        </p:blipFill>
        <p:spPr bwMode="auto">
          <a:xfrm>
            <a:off x="6858016" y="4000504"/>
            <a:ext cx="1659136" cy="1571636"/>
          </a:xfrm>
          <a:prstGeom prst="rect">
            <a:avLst/>
          </a:prstGeom>
          <a:ln w="38100" cap="sq">
            <a:solidFill>
              <a:srgbClr val="0033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4" descr="C:\Users\Дом\Desktop\2017-01-29_17-12-13-600x4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785794"/>
            <a:ext cx="2071701" cy="1553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3714744" y="2428868"/>
            <a:ext cx="141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водоснабжения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D:\DCIM\100CASIO\CIMG2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0" cstate="print"/>
          <a:srcRect t="16731" b="7506"/>
          <a:stretch>
            <a:fillRect/>
          </a:stretch>
        </p:blipFill>
        <p:spPr bwMode="auto">
          <a:xfrm>
            <a:off x="4714876" y="4000504"/>
            <a:ext cx="1222546" cy="164307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5357818" y="6488668"/>
            <a:ext cx="238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соли, минералы, хлор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5" name="Picture 2" descr="D:\DCIM\100CASIO\CIMG19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4286256"/>
            <a:ext cx="2027596" cy="1143008"/>
          </a:xfrm>
          <a:prstGeom prst="rect">
            <a:avLst/>
          </a:prstGeom>
          <a:noFill/>
          <a:ln w="38100">
            <a:solidFill>
              <a:srgbClr val="003366"/>
            </a:solidFill>
          </a:ln>
        </p:spPr>
      </p:pic>
      <p:sp>
        <p:nvSpPr>
          <p:cNvPr id="33" name="Содержимое 3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0927" y="146427"/>
            <a:ext cx="8280000" cy="85010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Исследуем работу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угольного фильтра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3071810"/>
            <a:ext cx="804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САХАР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5643578"/>
            <a:ext cx="911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КРАСКА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5715016"/>
            <a:ext cx="873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МАСЛО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357430"/>
            <a:ext cx="1792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не очистилась,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она сладкая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300037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6119336"/>
            <a:ext cx="326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не очистилась.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Хотя ее цвет  изменился, стал бледнее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0179" y="2071678"/>
            <a:ext cx="151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очистилась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9520" y="6357958"/>
            <a:ext cx="151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очистилась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D:\DCIM\100CASIO\CIMG19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720515" y="1565711"/>
            <a:ext cx="1774149" cy="1071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7" descr="D:\DCIM\100CASIO\CIMG1939.JPG"/>
          <p:cNvPicPr>
            <a:picLocks noChangeAspect="1" noChangeArrowheads="1"/>
          </p:cNvPicPr>
          <p:nvPr/>
        </p:nvPicPr>
        <p:blipFill>
          <a:blip r:embed="rId3" cstate="print"/>
          <a:srcRect l="22287" r="10495"/>
          <a:stretch>
            <a:fillRect/>
          </a:stretch>
        </p:blipFill>
        <p:spPr bwMode="auto">
          <a:xfrm>
            <a:off x="-3429056" y="1214422"/>
            <a:ext cx="1606244" cy="1347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8" descr="D:\DCIM\100CASIO\CIMG1940.JPG"/>
          <p:cNvPicPr>
            <a:picLocks noChangeAspect="1" noChangeArrowheads="1"/>
          </p:cNvPicPr>
          <p:nvPr/>
        </p:nvPicPr>
        <p:blipFill>
          <a:blip r:embed="rId4" cstate="print"/>
          <a:srcRect l="14760" t="13391" r="49863" b="33265"/>
          <a:stretch>
            <a:fillRect/>
          </a:stretch>
        </p:blipFill>
        <p:spPr bwMode="auto">
          <a:xfrm rot="16200000">
            <a:off x="1618040" y="1096550"/>
            <a:ext cx="1285883" cy="109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9" descr="D:\DCIM\100CASIO\CIMG19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13026" y="744173"/>
            <a:ext cx="1774147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0" descr="D:\DCIM\100CASIO\CIMG1943.JPG"/>
          <p:cNvPicPr>
            <a:picLocks noChangeAspect="1" noChangeArrowheads="1"/>
          </p:cNvPicPr>
          <p:nvPr/>
        </p:nvPicPr>
        <p:blipFill>
          <a:blip r:embed="rId6" cstate="print"/>
          <a:srcRect l="11222" r="10947" b="17576"/>
          <a:stretch>
            <a:fillRect/>
          </a:stretch>
        </p:blipFill>
        <p:spPr bwMode="auto">
          <a:xfrm rot="16200000">
            <a:off x="2726323" y="4203108"/>
            <a:ext cx="1714512" cy="1023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1" descr="D:\DCIM\100CASIO\CIMG1944.JPG"/>
          <p:cNvPicPr>
            <a:picLocks noChangeAspect="1" noChangeArrowheads="1"/>
          </p:cNvPicPr>
          <p:nvPr/>
        </p:nvPicPr>
        <p:blipFill>
          <a:blip r:embed="rId7" cstate="print"/>
          <a:srcRect l="8933" t="43581" r="59291" b="23290"/>
          <a:stretch>
            <a:fillRect/>
          </a:stretch>
        </p:blipFill>
        <p:spPr bwMode="auto">
          <a:xfrm>
            <a:off x="1643042" y="4071942"/>
            <a:ext cx="930755" cy="172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13" descr="D:\DCIM\100CASIO\CIMG1947.JPG"/>
          <p:cNvPicPr>
            <a:picLocks noChangeAspect="1" noChangeArrowheads="1"/>
          </p:cNvPicPr>
          <p:nvPr/>
        </p:nvPicPr>
        <p:blipFill>
          <a:blip r:embed="rId8" cstate="print"/>
          <a:srcRect r="18268"/>
          <a:stretch>
            <a:fillRect/>
          </a:stretch>
        </p:blipFill>
        <p:spPr bwMode="auto">
          <a:xfrm>
            <a:off x="428596" y="4286256"/>
            <a:ext cx="857256" cy="175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14" descr="D:\DCIM\100CASIO\CIMG19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1285860"/>
            <a:ext cx="96651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15" descr="D:\DCIM\100CASIO\CIMG1950.JPG"/>
          <p:cNvPicPr>
            <a:picLocks noChangeAspect="1" noChangeArrowheads="1"/>
          </p:cNvPicPr>
          <p:nvPr/>
        </p:nvPicPr>
        <p:blipFill>
          <a:blip r:embed="rId10" cstate="print"/>
          <a:srcRect l="8933" t="29358"/>
          <a:stretch>
            <a:fillRect/>
          </a:stretch>
        </p:blipFill>
        <p:spPr bwMode="auto">
          <a:xfrm>
            <a:off x="6429388" y="1000108"/>
            <a:ext cx="1142130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17" descr="D:\DCIM\100CASIO\CIMG1952.JPG"/>
          <p:cNvPicPr>
            <a:picLocks noChangeAspect="1" noChangeArrowheads="1"/>
          </p:cNvPicPr>
          <p:nvPr/>
        </p:nvPicPr>
        <p:blipFill>
          <a:blip r:embed="rId11" cstate="print"/>
          <a:srcRect t="35672" r="35067" b="13819"/>
          <a:stretch>
            <a:fillRect/>
          </a:stretch>
        </p:blipFill>
        <p:spPr bwMode="auto">
          <a:xfrm>
            <a:off x="7786710" y="571480"/>
            <a:ext cx="1035430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18" descr="D:\DCIM\100CASIO\CIMG195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6380" y="3786190"/>
            <a:ext cx="1071570" cy="1900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19" descr="D:\DCIM\100CASIO\CIMG1955.JPG"/>
          <p:cNvPicPr>
            <a:picLocks noChangeAspect="1" noChangeArrowheads="1"/>
          </p:cNvPicPr>
          <p:nvPr/>
        </p:nvPicPr>
        <p:blipFill>
          <a:blip r:embed="rId13" cstate="print"/>
          <a:srcRect t="18309" r="18268" b="16976"/>
          <a:stretch>
            <a:fillRect/>
          </a:stretch>
        </p:blipFill>
        <p:spPr bwMode="auto">
          <a:xfrm>
            <a:off x="6643702" y="4643446"/>
            <a:ext cx="864644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0" descr="D:\DCIM\100CASIO\CIMG195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86710" y="4572008"/>
            <a:ext cx="1000132" cy="1774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1" descr="C:\Users\Дом\Desktop\aquaphor_b100-5.jpg"/>
          <p:cNvPicPr>
            <a:picLocks noChangeAspect="1" noChangeArrowheads="1"/>
          </p:cNvPicPr>
          <p:nvPr/>
        </p:nvPicPr>
        <p:blipFill>
          <a:blip r:embed="rId15" cstate="print"/>
          <a:srcRect l="57665" t="16254" b="4147"/>
          <a:stretch>
            <a:fillRect/>
          </a:stretch>
        </p:blipFill>
        <p:spPr bwMode="auto">
          <a:xfrm>
            <a:off x="4286248" y="2928934"/>
            <a:ext cx="781056" cy="146855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6143636" y="5929330"/>
            <a:ext cx="1570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растворилось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воде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57950" y="2643182"/>
            <a:ext cx="1525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растворилась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воде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4857784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785794"/>
            <a:ext cx="5718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Выставка рисунков</a:t>
            </a:r>
          </a:p>
          <a:p>
            <a:pPr algn="ctr"/>
            <a:r>
              <a:rPr lang="ru-RU" sz="2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«ЗАЩИТИМ ВОДОЕМЫ ОТ ЗАГРЯЗНЕНИЯ»</a:t>
            </a:r>
            <a:endParaRPr lang="ru-RU" sz="20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Дом\Desktop\3 0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857364"/>
            <a:ext cx="2741461" cy="1993222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</p:pic>
      <p:pic>
        <p:nvPicPr>
          <p:cNvPr id="6" name="Picture 3" descr="C:\Users\Дом\Desktop\1 0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85926"/>
            <a:ext cx="2711470" cy="1971416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</p:pic>
      <p:pic>
        <p:nvPicPr>
          <p:cNvPr id="7" name="Picture 4" descr="C:\Users\Дом\Desktop\2 0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429132"/>
            <a:ext cx="2751697" cy="2000664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</p:pic>
      <p:pic>
        <p:nvPicPr>
          <p:cNvPr id="8" name="Picture 5" descr="C:\Users\Дом\Desktop\5 0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071810"/>
            <a:ext cx="2652892" cy="1928826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</p:pic>
      <p:pic>
        <p:nvPicPr>
          <p:cNvPr id="10" name="Picture 7" descr="C:\Users\Дом\Desktop\6 0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19" y="4500570"/>
            <a:ext cx="2680259" cy="1948724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428604"/>
            <a:ext cx="84296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1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Дорогой Поль! Вода в водоемах всей земли сильно загрязняется. Не смотря на то, что вода в дома нашего города поступает из скважин глубиной 40 метров и проходит очищение на водоочистной станции, пить воду из под крана нельзя. На водоочистной станции вода хлорируется. Попадание хлора в организм человека может вызвать аллергические реакции. Трубы по которым вода поступает в дома и квартиры изнашиваются, ржавеют. Частицы этой ржавчины попадают вместе с водой в наш стакан. Мы провели ряд исследований, после чего сделали вывод: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домашних условиях людям нужно самим заботиться об очищении воды: кипятить ее. Применяя  фильтр кувшин со сменными модулями не забывать о своевременной их замене. Такие фильтры очищают воду от тех загрязнений, которые не растворяются в воде.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Человеку для употребления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рекомендуетя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бутилированая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вода. Она очищается на специальных фабриках и безопасна для здоровья. 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Людям необходимо  принимать меры для спасения водных ресурсов: руководителям предприятий устанавливать очищающие фильтры на промышленных предприятиях; каждому человеку знать и не нарушать правила поведения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при отдыхе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природе.</a:t>
            </a:r>
          </a:p>
        </p:txBody>
      </p:sp>
      <p:pic>
        <p:nvPicPr>
          <p:cNvPr id="6" name="Picture 23" descr="Картинки по запросу вода кипит в чайнике"/>
          <p:cNvPicPr>
            <a:picLocks noChangeAspect="1" noChangeArrowheads="1"/>
          </p:cNvPicPr>
          <p:nvPr/>
        </p:nvPicPr>
        <p:blipFill>
          <a:blip r:embed="rId2" cstate="print"/>
          <a:srcRect l="14500" r="14999" b="2499"/>
          <a:stretch>
            <a:fillRect/>
          </a:stretch>
        </p:blipFill>
        <p:spPr bwMode="auto">
          <a:xfrm>
            <a:off x="5214942" y="4786322"/>
            <a:ext cx="1143008" cy="158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1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6818" t="1705" r="5681" b="4545"/>
          <a:stretch>
            <a:fillRect/>
          </a:stretch>
        </p:blipFill>
        <p:spPr bwMode="auto">
          <a:xfrm>
            <a:off x="2000232" y="4929198"/>
            <a:ext cx="1928826" cy="137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80000" cy="257176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СКАЗКА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 ВОЛШЕБНЫЙ КОЛОДЕЦ И ДОБРОЕ СЕРДЦЕ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000372"/>
            <a:ext cx="6461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Роли исполняют воспитанники старшей группы № 11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Автор сценария: Репина В.А.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музыкальный руководитель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286124"/>
            <a:ext cx="276693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проект вода\d03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ект вода\0103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293" y="0"/>
            <a:ext cx="920034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проект вода\d03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роект вода\image_86270615194047852444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57224" y="1500174"/>
            <a:ext cx="7572428" cy="1752600"/>
          </a:xfrm>
        </p:spPr>
        <p:txBody>
          <a:bodyPr>
            <a:normAutofit/>
          </a:bodyPr>
          <a:lstStyle/>
          <a:p>
            <a:r>
              <a:rPr lang="ru-RU" b="1" dirty="0" smtClean="0"/>
              <a:t>ЭКОЛОГИЧЕСКИЙ ИССЛЕДОВАТЕЛЬСКИЙ ПРОЕКТ</a:t>
            </a:r>
            <a:endParaRPr lang="ru-RU" dirty="0" smtClean="0"/>
          </a:p>
          <a:p>
            <a:r>
              <a:rPr lang="ru-RU" b="1" dirty="0" smtClean="0"/>
              <a:t>Тема: «Питьевая вода»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571604" y="214290"/>
            <a:ext cx="56109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 25 «Малыш»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00364" y="3071810"/>
            <a:ext cx="27104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экологическая кейс - игра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детей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школьного возраста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Green Team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929190" y="4143380"/>
            <a:ext cx="42148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Разработчики: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Деринг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С.С,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Тырышкина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А.Л.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 высшей квалификационной категории;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Репина В.А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квалификационной категории.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643174" y="6143644"/>
            <a:ext cx="3500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 Карпинск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г.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57161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/>
              <a:t>ВОТ И </a:t>
            </a:r>
            <a:r>
              <a:rPr lang="ru-RU" sz="6700" dirty="0" err="1" smtClean="0"/>
              <a:t>СКАЗочКЕ</a:t>
            </a:r>
            <a:r>
              <a:rPr lang="ru-RU" sz="6700" dirty="0" smtClean="0"/>
              <a:t> </a:t>
            </a:r>
            <a:r>
              <a:rPr lang="ru-RU" sz="6700" dirty="0" smtClean="0"/>
              <a:t>КОНЕЦ,</a:t>
            </a:r>
            <a:br>
              <a:rPr lang="ru-RU" sz="6700" dirty="0" smtClean="0"/>
            </a:br>
            <a:r>
              <a:rPr lang="ru-RU" sz="6700" dirty="0" smtClean="0"/>
              <a:t>А КТО </a:t>
            </a:r>
            <a:r>
              <a:rPr lang="ru-RU" sz="6700" dirty="0" smtClean="0"/>
              <a:t>СЛУШАЛ -</a:t>
            </a: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dirty="0" smtClean="0"/>
              <a:t>МОЛОДЕЦ!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642918"/>
            <a:ext cx="4038600" cy="4525963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Команда: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«Капелька»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Наш девиз: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«Без воды нет жизни на планете.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Люди, так будем за нее в ответе!»</a:t>
            </a:r>
          </a:p>
          <a:p>
            <a:pPr algn="ctr">
              <a:buNone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эмблема:</a:t>
            </a:r>
          </a:p>
          <a:p>
            <a:pPr lvl="0" algn="just">
              <a:buNone/>
            </a:pPr>
            <a:r>
              <a:rPr lang="ru-RU" sz="3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929190" y="571480"/>
            <a:ext cx="3929090" cy="5554683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70000"/>
              </a:lnSpc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Кейс-задание: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«Во всем мире у детей бывают каникулы. Отлично в каникулы съездить куда-нибудь! 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прошлом году Володя летал на каникулы в Париж к маминой подруге. У маминой подруги есть сын – Поль. Володя подружился с Полем. Неделя каникул была очень насыщенной и пролетела как одно мгновение. И в этом году Поль приехал в гости к Володе. Поль – очень хороший парень, но немного странный. Например, он все время пытался пить воду из-под крана. Володя его останавливал: «Что ты! Этого ни в коем случае нельзя делать!». Поль недоумевал: «Почему? Я всегда так делаю у себя дома в Париже».</a:t>
            </a:r>
            <a:endParaRPr lang="ru-RU" sz="36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E:\DSCN1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14620"/>
            <a:ext cx="357190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33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«Не плюй в колодец: пригодится водицы напиться»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русская народная пословица</a:t>
            </a:r>
            <a:r>
              <a:rPr lang="ru-RU" dirty="0" smtClean="0">
                <a:solidFill>
                  <a:srgbClr val="000099"/>
                </a:solidFill>
              </a:rPr>
              <a:t/>
            </a:r>
            <a:br>
              <a:rPr lang="ru-RU" dirty="0" smtClean="0">
                <a:solidFill>
                  <a:srgbClr val="000099"/>
                </a:solidFill>
              </a:rPr>
            </a:b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80000" cy="5786478"/>
          </a:xfrm>
        </p:spPr>
        <p:txBody>
          <a:bodyPr>
            <a:noAutofit/>
          </a:bodyPr>
          <a:lstStyle/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Для того, чтобы хорошо себя чувствовать, человек должен употреблять только чистую качественную питьевую воду. Ещё в глубокой древности люди умели различать «живую» воду – пригодную для питья и «мёртвую» - непригодную для употребления. Учёными давно установлена прямая связь между качеством питьевой воды и продолжительностью жизни.. В настоящее время вопросы качества питьевой воды имеют наивысшую актуальность. </a:t>
            </a: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Противоречие: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 жизненной необходимостью употребления воды человеком и качеством питьевой воды.</a:t>
            </a: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низкое качество питьевой воды сказывается на здоровье населения.</a:t>
            </a: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питьевая вода.</a:t>
            </a: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качество питьевой воды.</a:t>
            </a: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Гипотеза исследования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употреблять  воду из под крана без дополнительной очистки, то можно нанести вред своему здоровью.</a:t>
            </a: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выяснить, можно ли пить воду  из под крана без вреда для здоровья.</a:t>
            </a: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Сформировать представление о воде как об источнике жизни и здоровья человека.</a:t>
            </a:r>
          </a:p>
          <a:p>
            <a:pPr lvl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Выяснить причины загрязнения водоемов.</a:t>
            </a:r>
          </a:p>
          <a:p>
            <a:pPr lvl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Опытным путем определить качество водопроводной воды и способы  ее очистки.</a:t>
            </a:r>
          </a:p>
          <a:p>
            <a:pPr lvl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Создать условия для формирования осознанного, бережного отношения к воде с целью сохранения водных ресурсов и здоровья через театрализованную деятельность.</a:t>
            </a: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дети шестого года жизни, родители, музыкальный руководитель, воспитатели.</a:t>
            </a: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краткосрочный,  исследовательский.</a:t>
            </a: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Форма организации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беседы, познавательные занятия, опыты, наблюдения, дидактические игры, изобразительная деятельность.</a:t>
            </a:r>
          </a:p>
          <a:p>
            <a:pPr algn="just"/>
            <a:endParaRPr lang="ru-RU" sz="13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Предварительный этап: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Чтение рассказа  предложенного в кейс – задании «Хранители чистой воды».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«Мозговой штурм»  Почему нельзя пить воду из под крана? (идеи, предположения, фантазии детей на поставленный вопрос) 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3.Выявление у детей имеющихся знаний о воде, степени заинтересованности данной темой. 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Изучение материалов  по проблеме загрязнения  водоемов в энциклопедиях и сети Интернет (воспитатели, родители, дети).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Подбор и разработка необходимых материалов: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тематические занятия: «Вода в жизни человека», «Круговорот воды в природе»,  «Водные виды спорта»;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 художественная литература: сказка шорцев «Два ручья»; сказки народов Сибири: «Живая вода», «Как утка землю добывала»; Г.Х.Андерсен «Русалочка»;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Н.Грибачев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« Заяц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Коська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Родничок»;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-  иллюстративный материал: И.Айвазовский «Девятый вал», «Черное море»; И.Левитан «Озеро. Русь», Ф.Васильев «Болото в лесу. Осень»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 ИКТ (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презентации, видеосюжеты, мультфильмы)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79802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Основной этап. Вода на Земле</a:t>
            </a:r>
            <a:endParaRPr lang="ru-RU" sz="3200" dirty="0"/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71480"/>
            <a:ext cx="2437694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9986" y="1071546"/>
            <a:ext cx="240633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Картинки по запросу И.Левитан «Озеро. Русь»,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6746" y="3214686"/>
            <a:ext cx="254180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Картинки по запросу Ф.Васильев «Болото в лесу. Осень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651" y="3571876"/>
            <a:ext cx="2415044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500430" y="5715016"/>
            <a:ext cx="29289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Ф.Васильев «Болото в лесу.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Осень»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5214950"/>
            <a:ext cx="2273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И.Левитан «Озеро. Русь»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5613" y="2357430"/>
            <a:ext cx="2768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И.Айвазовский «Девятый вал»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182" y="2857496"/>
            <a:ext cx="2679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И.Айвазовский «Черное море»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D:\DCIM\100CASIO\CIMG19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-324609" y="2253379"/>
            <a:ext cx="443536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31767" y="5877272"/>
            <a:ext cx="29697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пресной воды  на Земле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составляет 3 %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85010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Почему вода на земле не заканчивается?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Наблюдаем за процессом круговорота воды в природе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072074"/>
            <a:ext cx="20463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Опыт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 кипящим чайником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банкой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116" y="3429000"/>
            <a:ext cx="2702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Рассматривание схемы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«Круговорот воды в природе</a:t>
            </a:r>
            <a:r>
              <a:rPr lang="ru-RU" sz="1400" b="1" dirty="0" smtClean="0"/>
              <a:t>»</a:t>
            </a:r>
          </a:p>
          <a:p>
            <a:endParaRPr lang="ru-RU" sz="14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6215082"/>
            <a:ext cx="2981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Опыт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герметично закрытым пакетом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DCIM\100CASIO\CIMG19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14422"/>
            <a:ext cx="3714776" cy="2094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D:\DCIM\100CASIO\CIMG1959.JPG"/>
          <p:cNvPicPr>
            <a:picLocks noChangeAspect="1" noChangeArrowheads="1"/>
          </p:cNvPicPr>
          <p:nvPr/>
        </p:nvPicPr>
        <p:blipFill>
          <a:blip r:embed="rId3" cstate="print"/>
          <a:srcRect l="22222"/>
          <a:stretch>
            <a:fillRect/>
          </a:stretch>
        </p:blipFill>
        <p:spPr bwMode="auto">
          <a:xfrm rot="5400000">
            <a:off x="-45882" y="2260404"/>
            <a:ext cx="2928959" cy="2122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786578" y="1857364"/>
            <a:ext cx="2000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Тёплые солнечные лучи нагревают землю или водоём, в результате чего вода испаряется и превращается в пар. Когда пар охлаждается, капельки воды — конденсат оседают на банке или пакете. В природе таким образом получаются облака. Затем вода выпадает в виде осадков — дождя или снега и возвращается назад — на землю, в моря, океаны, реки и озёра.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Дом\Desktop\фото715.jpg"/>
          <p:cNvPicPr>
            <a:picLocks noChangeAspect="1" noChangeArrowheads="1"/>
          </p:cNvPicPr>
          <p:nvPr/>
        </p:nvPicPr>
        <p:blipFill>
          <a:blip r:embed="rId4"/>
          <a:srcRect l="46215" t="47801" r="19410" b="16782"/>
          <a:stretch>
            <a:fillRect/>
          </a:stretch>
        </p:blipFill>
        <p:spPr bwMode="auto">
          <a:xfrm>
            <a:off x="3357554" y="4143380"/>
            <a:ext cx="2643206" cy="2042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471" y="116632"/>
            <a:ext cx="6636926" cy="85010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Доказываем,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вода-источник здоровья</a:t>
            </a:r>
            <a:r>
              <a:rPr lang="ru-RU" sz="3200" dirty="0" smtClean="0"/>
              <a:t>!</a:t>
            </a:r>
            <a:endParaRPr lang="ru-RU" sz="3200" dirty="0"/>
          </a:p>
        </p:txBody>
      </p:sp>
      <p:pic>
        <p:nvPicPr>
          <p:cNvPr id="4" name="Рисунок 3" descr="C:\Users\рс\Desktop\CIMG11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760" y="1663618"/>
            <a:ext cx="2214578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uvs150225-001.jpg"/>
          <p:cNvPicPr/>
          <p:nvPr/>
        </p:nvPicPr>
        <p:blipFill>
          <a:blip r:embed="rId3" cstate="print"/>
          <a:srcRect r="31167"/>
          <a:stretch>
            <a:fillRect/>
          </a:stretch>
        </p:blipFill>
        <p:spPr bwMode="auto">
          <a:xfrm>
            <a:off x="3071802" y="1357298"/>
            <a:ext cx="200026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0" name="Picture 2" descr="E:\проект вода\фото ВОДА\CIMG0933.JPG"/>
          <p:cNvPicPr>
            <a:picLocks noChangeAspect="1" noChangeArrowheads="1"/>
          </p:cNvPicPr>
          <p:nvPr/>
        </p:nvPicPr>
        <p:blipFill>
          <a:blip r:embed="rId4" cstate="print"/>
          <a:srcRect l="34375" t="11195" r="22656" b="25054"/>
          <a:stretch>
            <a:fillRect/>
          </a:stretch>
        </p:blipFill>
        <p:spPr bwMode="auto">
          <a:xfrm>
            <a:off x="7028759" y="577325"/>
            <a:ext cx="1865153" cy="1559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 descr="C:\Users\Дом\Downloads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286256"/>
            <a:ext cx="2381268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857488" y="6072206"/>
            <a:ext cx="2302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Вспомнили,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как обливали ноги летом!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3547734"/>
            <a:ext cx="2399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Моем руки перед едой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после посещения туалета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06251" y="2321711"/>
            <a:ext cx="21524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Просмотр мультфильма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Водные процедуры»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36243" y="3470776"/>
            <a:ext cx="20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Дети рассказали 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 закаливании в семье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 descr="E:\проект вода\фото ВОДА\CIMG09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143248"/>
            <a:ext cx="2495361" cy="1406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312895" y="4617953"/>
            <a:ext cx="16930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Познакомились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разными видами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водного спорта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 descr="E:\проект вода\видио отчет вода\МАША\DSC_06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4572008"/>
            <a:ext cx="1778012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6500826" y="5857892"/>
            <a:ext cx="24693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Поделились впечатлениями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посещении  бассейна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семейного отдыха у моря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C:\Users\рс\Desktop\001 (2)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256"/>
            <a:ext cx="1714512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214282" y="6143644"/>
            <a:ext cx="2391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Рисовали рисунки на тему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«Вода- источник здоровья»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2000" y="267750"/>
            <a:ext cx="8280000" cy="85010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Выясняем причины загрязнения водоемов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2571744"/>
            <a:ext cx="3929090" cy="7386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ПРОМЫШЛЕННОСТЬ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(сточные воды, загрязнение атмосферы,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кислотные дожди)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2857496"/>
            <a:ext cx="2366289" cy="7386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(химические удобрения,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ядохимикаты)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6000768"/>
            <a:ext cx="3508781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НАЗЕМНЫЙ И ВОДНЫЙ ТРАНСПОРТ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(отходы, нефтепродукты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8" name="Picture 2" descr="E:\проект вода\picturepicture_11455667102606_39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142984"/>
            <a:ext cx="2113922" cy="140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" name="Picture 1" descr="E:\проект вода\23059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285860"/>
            <a:ext cx="2055812" cy="1505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E:\проект вода\Kanalizaci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000108"/>
            <a:ext cx="1928814" cy="1285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E:\проект вода\00932262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643050"/>
            <a:ext cx="1981197" cy="148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643314"/>
            <a:ext cx="2101727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14282" y="6119336"/>
            <a:ext cx="39047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Мозговой штурм  «Почему болеют водоемы?»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Дидактическая игра «Защитники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притроды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Картинки по запросу водный транспорт загрязняет вод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429132"/>
            <a:ext cx="2231013" cy="148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28596" y="3214686"/>
            <a:ext cx="142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Бытовой мусор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D:\DCIM\100CASIO\CIMG196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3786190"/>
            <a:ext cx="3752848" cy="2115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977</Words>
  <Application>Microsoft Office PowerPoint</Application>
  <PresentationFormat>Экран (4:3)</PresentationFormat>
  <Paragraphs>163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Кейс –технология-  от латинского«casus»- проблема требующая решения</vt:lpstr>
      <vt:lpstr>Слайд 2</vt:lpstr>
      <vt:lpstr>Слайд 3</vt:lpstr>
      <vt:lpstr>«Не плюй в колодец: пригодится водицы напиться» русская народная пословица </vt:lpstr>
      <vt:lpstr>Предварительный этап:</vt:lpstr>
      <vt:lpstr>Основной этап. Вода на Земле</vt:lpstr>
      <vt:lpstr>Почему вода на земле не заканчивается? Наблюдаем за процессом круговорота воды в природе</vt:lpstr>
      <vt:lpstr>Доказываем,  что вода-источник здоровья!</vt:lpstr>
      <vt:lpstr>Выясняем причины загрязнения водоемов </vt:lpstr>
      <vt:lpstr>Встречаемся с интересными людьми  и узнаем много интересного</vt:lpstr>
      <vt:lpstr>Проверяем качество водопроводной воды</vt:lpstr>
      <vt:lpstr>Исследуем работу  угольного фильтра</vt:lpstr>
      <vt:lpstr> Заключительный этап  </vt:lpstr>
      <vt:lpstr>Слайд 14</vt:lpstr>
      <vt:lpstr>СКАЗКА ПРО ВОЛШЕБНЫЙ КОЛОДЕЦ И ДОБРОЕ СЕРДЦЕ</vt:lpstr>
      <vt:lpstr>Слайд 16</vt:lpstr>
      <vt:lpstr>Слайд 17</vt:lpstr>
      <vt:lpstr>Слайд 18</vt:lpstr>
      <vt:lpstr>Слайд 19</vt:lpstr>
      <vt:lpstr>ВОТ И СКАЗочКЕ КОНЕЦ, А КТО СЛУШАЛ - МОЛОДЕЦ!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Дом</cp:lastModifiedBy>
  <cp:revision>122</cp:revision>
  <dcterms:created xsi:type="dcterms:W3CDTF">2014-07-31T14:00:58Z</dcterms:created>
  <dcterms:modified xsi:type="dcterms:W3CDTF">2018-05-15T19:12:36Z</dcterms:modified>
</cp:coreProperties>
</file>